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5"/>
  </p:notesMasterIdLst>
  <p:sldIdLst>
    <p:sldId id="314" r:id="rId2"/>
    <p:sldId id="337" r:id="rId3"/>
    <p:sldId id="315" r:id="rId4"/>
    <p:sldId id="316" r:id="rId5"/>
    <p:sldId id="323" r:id="rId6"/>
    <p:sldId id="325" r:id="rId7"/>
    <p:sldId id="336" r:id="rId8"/>
    <p:sldId id="317" r:id="rId9"/>
    <p:sldId id="321" r:id="rId10"/>
    <p:sldId id="326" r:id="rId11"/>
    <p:sldId id="329" r:id="rId12"/>
    <p:sldId id="330" r:id="rId13"/>
    <p:sldId id="331" r:id="rId14"/>
    <p:sldId id="327" r:id="rId15"/>
    <p:sldId id="328" r:id="rId16"/>
    <p:sldId id="332" r:id="rId17"/>
    <p:sldId id="333" r:id="rId18"/>
    <p:sldId id="334" r:id="rId19"/>
    <p:sldId id="335" r:id="rId20"/>
    <p:sldId id="322" r:id="rId21"/>
    <p:sldId id="324" r:id="rId22"/>
    <p:sldId id="318" r:id="rId23"/>
    <p:sldId id="319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333FF"/>
    <a:srgbClr val="00CCFF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02" autoAdjust="0"/>
    <p:restoredTop sz="94611" autoAdjust="0"/>
  </p:normalViewPr>
  <p:slideViewPr>
    <p:cSldViewPr>
      <p:cViewPr varScale="1">
        <p:scale>
          <a:sx n="108" d="100"/>
          <a:sy n="108" d="100"/>
        </p:scale>
        <p:origin x="-89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defTabSz="96714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algn="r" defTabSz="96714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0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defTabSz="96714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algn="r" defTabSz="967148">
              <a:defRPr sz="1200"/>
            </a:lvl1pPr>
          </a:lstStyle>
          <a:p>
            <a:pPr>
              <a:defRPr/>
            </a:pPr>
            <a:fld id="{3BE48EE1-10CC-4544-8EA0-0C12FE9B0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fraction of female physics degree earners has leveled off in the past five years, although the number of degree earners is increasing.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E48EE1-10CC-4544-8EA0-0C12FE9B03B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fraction of female physics PhD earners is well below those</a:t>
            </a:r>
            <a:r>
              <a:rPr lang="en-US" baseline="0" dirty="0" smtClean="0"/>
              <a:t> </a:t>
            </a:r>
            <a:r>
              <a:rPr lang="en-US" dirty="0" smtClean="0"/>
              <a:t>of biology and chemistry.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E48EE1-10CC-4544-8EA0-0C12FE9B03B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Although overall hiring is down, the number of new female assistant </a:t>
            </a:r>
            <a:r>
              <a:rPr lang="en-US" sz="1200" baseline="0" dirty="0" smtClean="0"/>
              <a:t> </a:t>
            </a:r>
            <a:r>
              <a:rPr lang="en-US" sz="1200" dirty="0" smtClean="0"/>
              <a:t>professors has remained </a:t>
            </a:r>
            <a:r>
              <a:rPr lang="en-US" sz="1200" baseline="0" dirty="0" smtClean="0"/>
              <a:t> </a:t>
            </a:r>
            <a:r>
              <a:rPr lang="en-US" sz="1200" dirty="0" smtClean="0"/>
              <a:t>approximately constant since 2006.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E48EE1-10CC-4544-8EA0-0C12FE9B03B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90600" y="6245225"/>
            <a:ext cx="67818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</a:t>
            </a:r>
            <a:r>
              <a:rPr lang="en-US">
                <a:solidFill>
                  <a:srgbClr val="3333FF"/>
                </a:solidFill>
              </a:rPr>
              <a:t>Enhancing the understanding and appreciation of physics through teaching"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21D38-A877-48A0-87AD-AC96D3486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</a:t>
            </a:r>
            <a:r>
              <a:rPr lang="en-US">
                <a:solidFill>
                  <a:srgbClr val="3333FF"/>
                </a:solidFill>
              </a:rPr>
              <a:t>Enhancing the understanding and appreciation of physics through teaching"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D9E96-1291-483F-81AB-AF9E4A09F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</a:t>
            </a:r>
            <a:r>
              <a:rPr lang="en-US">
                <a:solidFill>
                  <a:srgbClr val="3333FF"/>
                </a:solidFill>
              </a:rPr>
              <a:t>Enhancing the understanding and appreciation of physics through teaching"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C55B8-A3AC-43DE-BCBC-15A6089B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</a:t>
            </a:r>
            <a:r>
              <a:rPr lang="en-US">
                <a:solidFill>
                  <a:srgbClr val="3333FF"/>
                </a:solidFill>
              </a:rPr>
              <a:t>Enhancing the understanding and appreciation of physics through teaching"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8357F-5923-409B-BF27-0CA9B1FDA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286000"/>
            <a:ext cx="35814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14400" y="4267200"/>
            <a:ext cx="35814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2286000"/>
            <a:ext cx="35814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</a:t>
            </a:r>
            <a:r>
              <a:rPr lang="en-US">
                <a:solidFill>
                  <a:srgbClr val="3333FF"/>
                </a:solidFill>
              </a:rPr>
              <a:t>Enhancing the understanding and appreciation of physics through teaching"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2FBC2-C930-430F-B6A3-BD015337C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286000"/>
            <a:ext cx="35814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286000"/>
            <a:ext cx="35814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67200"/>
            <a:ext cx="35814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</a:t>
            </a:r>
            <a:r>
              <a:rPr lang="en-US">
                <a:solidFill>
                  <a:srgbClr val="3333FF"/>
                </a:solidFill>
              </a:rPr>
              <a:t>Enhancing the understanding and appreciation of physics through teaching"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2CF68-5465-4BC1-8ED8-EABB8974F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00"/>
            <a:ext cx="35814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35814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</a:t>
            </a:r>
            <a:r>
              <a:rPr lang="en-US">
                <a:solidFill>
                  <a:srgbClr val="3333FF"/>
                </a:solidFill>
              </a:rPr>
              <a:t>Enhancing the understanding and appreciation of physics through teaching"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CF2C0-4485-459E-8C51-35F51F9B0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76400" y="6245225"/>
            <a:ext cx="64008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"</a:t>
            </a:r>
            <a:r>
              <a:rPr lang="en-US" dirty="0">
                <a:solidFill>
                  <a:srgbClr val="3333FF"/>
                </a:solidFill>
              </a:rPr>
              <a:t>Enhancing the understanding and appreciation of physics through teaching"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E83B0-4C24-471C-BCC9-EF6458FBE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76400" y="6245225"/>
            <a:ext cx="6705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"</a:t>
            </a:r>
            <a:r>
              <a:rPr lang="en-US" dirty="0">
                <a:solidFill>
                  <a:srgbClr val="3333FF"/>
                </a:solidFill>
              </a:rPr>
              <a:t>Enhancing the understanding and appreciation of physics through teaching"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FA300-96FC-4304-9607-117E3F475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00"/>
            <a:ext cx="35814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5814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</a:t>
            </a:r>
            <a:r>
              <a:rPr lang="en-US">
                <a:solidFill>
                  <a:srgbClr val="3333FF"/>
                </a:solidFill>
              </a:rPr>
              <a:t>Enhancing the understanding and appreciation of physics through teaching"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2CDDF-F5DD-4500-94F4-A084FC624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6400" y="6245225"/>
            <a:ext cx="51054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"</a:t>
            </a:r>
            <a:r>
              <a:rPr lang="en-US" dirty="0" smtClean="0">
                <a:solidFill>
                  <a:srgbClr val="3333FF"/>
                </a:solidFill>
              </a:rPr>
              <a:t>Enhancing the understanding and appreciation of physics through teaching"</a:t>
            </a:r>
            <a:endParaRPr lang="en-US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</a:t>
            </a:r>
            <a:r>
              <a:rPr lang="en-US">
                <a:solidFill>
                  <a:srgbClr val="3333FF"/>
                </a:solidFill>
              </a:rPr>
              <a:t>Enhancing the understanding and appreciation of physics through teaching"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606DA-8402-4119-8819-26540CAF7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</a:t>
            </a:r>
            <a:r>
              <a:rPr lang="en-US">
                <a:solidFill>
                  <a:srgbClr val="3333FF"/>
                </a:solidFill>
              </a:rPr>
              <a:t>Enhancing the understanding and appreciation of physics through teaching"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4C763-E9C4-490C-AA1D-92210760A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</a:t>
            </a:r>
            <a:r>
              <a:rPr lang="en-US">
                <a:solidFill>
                  <a:srgbClr val="3333FF"/>
                </a:solidFill>
              </a:rPr>
              <a:t>Enhancing the understanding and appreciation of physics through teaching"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DAF4E-7E27-432F-BB85-56EB95EA9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</a:t>
            </a:r>
            <a:r>
              <a:rPr lang="en-US">
                <a:solidFill>
                  <a:srgbClr val="3333FF"/>
                </a:solidFill>
              </a:rPr>
              <a:t>Enhancing the understanding and appreciation of physics through teaching"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1488B-8B1B-455B-AED9-C265BE6EF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gif"/><Relationship Id="rId18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wolfe\Desktop\glnav_bg.gif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7200" y="838200"/>
            <a:ext cx="8229600" cy="418416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86000"/>
            <a:ext cx="7315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305550"/>
            <a:ext cx="632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US"/>
              <a:t>"</a:t>
            </a:r>
            <a:r>
              <a:rPr lang="en-US">
                <a:solidFill>
                  <a:srgbClr val="3333FF"/>
                </a:solidFill>
              </a:rPr>
              <a:t>Enhancing the understanding and appreciation of physics through teaching"</a:t>
            </a:r>
          </a:p>
        </p:txBody>
      </p:sp>
      <p:pic>
        <p:nvPicPr>
          <p:cNvPr id="1026" name="Picture 2" descr="C:\Users\dwolfe\Desktop\AAPT_banner_8_2.gif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57200" y="152401"/>
            <a:ext cx="4286250" cy="76199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3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3333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Ä"/>
        <a:defRPr sz="2400">
          <a:solidFill>
            <a:srgbClr val="3333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rgbClr val="3333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à"/>
        <a:defRPr>
          <a:solidFill>
            <a:srgbClr val="3333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Ø"/>
        <a:defRPr sz="1600">
          <a:solidFill>
            <a:srgbClr val="3333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rgbClr val="3333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rgbClr val="3333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rgbClr val="3333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rgbClr val="3333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Report on the 5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IUPAP International Conference on Women in Physics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33400" y="3581400"/>
            <a:ext cx="8001000" cy="24384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(Conference Supported by IUPAP Working Group on Women in Physics)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Beth A. Cunningham, AAPT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Cherrill</a:t>
            </a:r>
            <a:r>
              <a:rPr lang="en-US" dirty="0" smtClean="0">
                <a:solidFill>
                  <a:srgbClr val="000000"/>
                </a:solidFill>
              </a:rPr>
              <a:t> Spencer,</a:t>
            </a:r>
            <a:r>
              <a:rPr lang="en-US" dirty="0" smtClean="0">
                <a:solidFill>
                  <a:srgbClr val="000000"/>
                </a:solidFill>
              </a:rPr>
              <a:t> ex-SLAC National </a:t>
            </a:r>
            <a:r>
              <a:rPr lang="en-US" dirty="0" err="1" smtClean="0">
                <a:solidFill>
                  <a:srgbClr val="000000"/>
                </a:solidFill>
              </a:rPr>
              <a:t>Accel</a:t>
            </a:r>
            <a:r>
              <a:rPr lang="en-US" dirty="0" smtClean="0">
                <a:solidFill>
                  <a:srgbClr val="000000"/>
                </a:solidFill>
              </a:rPr>
              <a:t>. Lab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Anne Cox, Eckerd College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002060"/>
                </a:solidFill>
              </a:rPr>
              <a:t>"Enhancing the understanding and appreciation of physics through teaching"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US Delegation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IMG_670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2000" r="-22000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US Country Paper and Poster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133600"/>
            <a:ext cx="5943600" cy="35883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2200" y="5943600"/>
            <a:ext cx="2698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AIP Statistical Research Center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US Country Paper and Poster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209800"/>
            <a:ext cx="5943600" cy="35885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2200" y="5943600"/>
            <a:ext cx="2698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AIP Statistical Research Center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US Country Paper and Poster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133600"/>
            <a:ext cx="4660900" cy="3898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2200" y="5943600"/>
            <a:ext cx="2698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AIP Statistical Research Center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US Country Paper and Poster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315200" cy="4191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Concentrated on describing programs and activities to encourage females to choose a career in physics: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Expanding Your Horizons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White House Council on Women &amp; Girls</a:t>
            </a:r>
          </a:p>
          <a:p>
            <a:pPr lvl="1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Created by President Obama in 2009</a:t>
            </a:r>
          </a:p>
          <a:p>
            <a:pPr lvl="1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Workplace flexibility (NSF and NIH programs)</a:t>
            </a:r>
          </a:p>
          <a:p>
            <a:pPr lvl="1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Fact sheets</a:t>
            </a:r>
          </a:p>
          <a:p>
            <a:pPr lvl="1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Mentoring Programs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US Country Paper and Poster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315200" cy="4267200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Conferences for Undergraduate Women in Physics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Three-day regional conferences for undergraduate physics majors.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2008 – one site and 29 participants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2014 – eight sites and 1100 participants (about 25% of female undergrad physics majors in the US)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Networking and meeting other female physicists to combat isolation.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Provide information on graduate school, careers in 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physics, research, women in physics, lab tours, and a 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student poster session.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US Country Paper and Poster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NSF ADVANCE Grants: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Interdisciplinary (all STEM fields) program to advance the careers of women in science and engineering in higher education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Since 2001, US$135 million for over 100 projects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Supported initiatives include: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formalized mentoring programs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gender equity studies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speaker series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studies of strategies to recruit, retain, and support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leadership development </a:t>
            </a:r>
          </a:p>
          <a:p>
            <a:pPr lvl="2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US Country Paper and Poster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Physics Education Research and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Gender Issues:</a:t>
            </a:r>
          </a:p>
          <a:p>
            <a:pPr lvl="1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why female students choose to study or pursue careers in physics</a:t>
            </a:r>
          </a:p>
          <a:p>
            <a:pPr lvl="1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how to help them be successful, including self-efficacy, physics identity, psychological interventions, classroom dynamics, pedagogical strategies, and other factors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US Country Paper and Poster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Professional Skills Development Workshops for Women Faculty: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Held at national meetings of AAPT and APS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Provide professional development and support in navigating careers in physics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Information on: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gender differences in views on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competition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strategies for engaging in successful negotiations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suggestions for dealing with difficult people in the workplace.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US Country Paper and Poster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Mass Media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“Why are there still so few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women in science?,” New York Times, October 2013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“Why Aren't More Girls Attracted To Physics?  Girls are more likely to take high school physics if they see women in their communities working in science, technology, engineering and math, a new study finds” National Public Radio, August 2013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“We Know Physics is Largely White and Male, 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But Exactly How White and Male is Still Striking” </a:t>
            </a:r>
            <a:r>
              <a:rPr lang="en-US" sz="2000" dirty="0" err="1" smtClean="0">
                <a:solidFill>
                  <a:srgbClr val="000000"/>
                </a:solidFill>
              </a:rPr>
              <a:t>Smithsonian.com</a:t>
            </a:r>
            <a:r>
              <a:rPr lang="en-US" sz="2000" dirty="0" smtClean="0">
                <a:solidFill>
                  <a:srgbClr val="000000"/>
                </a:solidFill>
              </a:rPr>
              <a:t>, July 14, 2014</a:t>
            </a:r>
          </a:p>
          <a:p>
            <a:pPr lvl="1"/>
            <a:endParaRPr lang="en-US" sz="2000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533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Overview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315200" cy="4343400"/>
          </a:xfrm>
        </p:spPr>
        <p:txBody>
          <a:bodyPr/>
          <a:lstStyle/>
          <a:p>
            <a:r>
              <a:rPr lang="en-US" sz="2000" dirty="0" smtClean="0">
                <a:solidFill>
                  <a:srgbClr val="000000"/>
                </a:solidFill>
              </a:rPr>
              <a:t>Beth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Past International Conferences on Women in Physics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Format of ICWIP-2014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US Delegation, Country Paper &amp; </a:t>
            </a:r>
            <a:r>
              <a:rPr lang="en-US" sz="2000" smtClean="0">
                <a:solidFill>
                  <a:srgbClr val="000000"/>
                </a:solidFill>
              </a:rPr>
              <a:t>Country Poster</a:t>
            </a:r>
          </a:p>
          <a:p>
            <a:r>
              <a:rPr lang="en-US" sz="2000" dirty="0" err="1" smtClean="0">
                <a:solidFill>
                  <a:srgbClr val="000000"/>
                </a:solidFill>
              </a:rPr>
              <a:t>Cherrill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Keynote and Plenary Sessions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My STEM Story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Career Panel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Country strategies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Anne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Resolutions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Video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Activities of US Delegation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391400" cy="4495800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Post conference activities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How do we continue the discussion, networking, etc. after the conference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US delegation connecting quarterly via videoconference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Dissemination of information and </a:t>
            </a:r>
            <a:r>
              <a:rPr lang="en-US" sz="2000" dirty="0" err="1" smtClean="0">
                <a:solidFill>
                  <a:srgbClr val="000000"/>
                </a:solidFill>
              </a:rPr>
              <a:t>HerStories</a:t>
            </a:r>
            <a:r>
              <a:rPr lang="en-US" sz="2000" dirty="0" smtClean="0">
                <a:solidFill>
                  <a:srgbClr val="000000"/>
                </a:solidFill>
              </a:rPr>
              <a:t> video at conferences, colloquia, etc</a:t>
            </a:r>
          </a:p>
          <a:p>
            <a:pPr lvl="2"/>
            <a:r>
              <a:rPr lang="en-US" sz="1800" dirty="0" smtClean="0">
                <a:solidFill>
                  <a:srgbClr val="000000"/>
                </a:solidFill>
              </a:rPr>
              <a:t>APS April meeting and AAPT WM15</a:t>
            </a:r>
          </a:p>
          <a:p>
            <a:pPr lvl="2"/>
            <a:r>
              <a:rPr lang="en-US" sz="1800" dirty="0" smtClean="0">
                <a:solidFill>
                  <a:srgbClr val="000000"/>
                </a:solidFill>
              </a:rPr>
              <a:t>Local meetings</a:t>
            </a:r>
          </a:p>
          <a:p>
            <a:pPr lvl="1">
              <a:buFont typeface="Wingdings" charset="2"/>
              <a:buChar char="§"/>
            </a:pPr>
            <a:r>
              <a:rPr lang="en-US" sz="2200" dirty="0" smtClean="0">
                <a:solidFill>
                  <a:srgbClr val="000000"/>
                </a:solidFill>
              </a:rPr>
              <a:t>Articles/Blogs (Anne’s in Scientific American Diversity Blog)</a:t>
            </a:r>
          </a:p>
          <a:p>
            <a:pPr lvl="1">
              <a:buFont typeface="Wingdings" charset="2"/>
              <a:buChar char="§"/>
            </a:pPr>
            <a:r>
              <a:rPr lang="en-US" sz="2200" dirty="0" smtClean="0">
                <a:solidFill>
                  <a:srgbClr val="000000"/>
                </a:solidFill>
              </a:rPr>
              <a:t>Summer intern (Eckerd/AAPT) to develop outreach and lesson plans based on </a:t>
            </a:r>
            <a:r>
              <a:rPr lang="en-US" sz="2200" dirty="0" err="1" smtClean="0">
                <a:solidFill>
                  <a:srgbClr val="000000"/>
                </a:solidFill>
              </a:rPr>
              <a:t>HerStories</a:t>
            </a:r>
            <a:r>
              <a:rPr lang="en-US" sz="2200" dirty="0" smtClean="0">
                <a:solidFill>
                  <a:srgbClr val="000000"/>
                </a:solidFill>
              </a:rPr>
              <a:t> interviews</a:t>
            </a:r>
          </a:p>
          <a:p>
            <a:pPr lvl="2">
              <a:buFont typeface="Wingdings" charset="2"/>
              <a:buChar char="§"/>
            </a:pPr>
            <a:endParaRPr lang="en-US" sz="1800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Questions?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ICWIP_Group photo_20140807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0061" b="-10061"/>
          <a:stretch>
            <a:fillRect/>
          </a:stretch>
        </p:blipFill>
        <p:spPr/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Team Leader Responsibilities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Developing the US Delegation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Leading pre- and post conference activities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Fundraising: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NSF and other grant proposals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Private foundations, physics departments, individual contributions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Preparing the poster abstract, paper, and poster on US activity (with help from entire US delegation)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NSF Grant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543800" cy="4572000"/>
          </a:xfrm>
        </p:spPr>
        <p:txBody>
          <a:bodyPr/>
          <a:lstStyle/>
          <a:p>
            <a:r>
              <a:rPr lang="en-US" sz="2000" dirty="0" smtClean="0">
                <a:solidFill>
                  <a:srgbClr val="000000"/>
                </a:solidFill>
              </a:rPr>
              <a:t>Travel support for: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US Delegation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Melissa Franklin (invited speaker)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Rachel </a:t>
            </a:r>
            <a:r>
              <a:rPr lang="en-US" sz="2000" dirty="0" err="1" smtClean="0">
                <a:solidFill>
                  <a:srgbClr val="000000"/>
                </a:solidFill>
              </a:rPr>
              <a:t>Ivie</a:t>
            </a:r>
            <a:r>
              <a:rPr lang="en-US" sz="2000" dirty="0" smtClean="0">
                <a:solidFill>
                  <a:srgbClr val="000000"/>
                </a:solidFill>
              </a:rPr>
              <a:t> (or her designee) – Global Survey/Evaluator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Renee Horton (US rep on Working Group)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Sponsor poster session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Proceedings (open access) and Technical Editor (co-editors: Beth Cunningham, AAPT, Cathy </a:t>
            </a:r>
            <a:r>
              <a:rPr lang="en-US" sz="2000" dirty="0" err="1" smtClean="0">
                <a:solidFill>
                  <a:srgbClr val="000000"/>
                </a:solidFill>
              </a:rPr>
              <a:t>O’Riordan</a:t>
            </a:r>
            <a:r>
              <a:rPr lang="en-US" sz="2000" dirty="0" smtClean="0">
                <a:solidFill>
                  <a:srgbClr val="000000"/>
                </a:solidFill>
              </a:rPr>
              <a:t>, AIP, and </a:t>
            </a:r>
            <a:r>
              <a:rPr lang="en-US" sz="2000" dirty="0" err="1" smtClean="0">
                <a:solidFill>
                  <a:srgbClr val="000000"/>
                </a:solidFill>
              </a:rPr>
              <a:t>Shohini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Ghose</a:t>
            </a:r>
            <a:r>
              <a:rPr lang="en-US" sz="2000" dirty="0" smtClean="0">
                <a:solidFill>
                  <a:srgbClr val="000000"/>
                </a:solidFill>
              </a:rPr>
              <a:t>, Wilfred Laurier University)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Country or regional level analysis of Global Survey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Captioning (for hearing impaired participants)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Creation of “Her-Story” videos of participants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History of International Conference on Women in Physics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2002 – Paris, France (12 US Delegates, 1 Team Leader)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2005 – Rio de Janeiro, Brazil (19 US Delegates, 2 Team Leaders)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2008 – Seoul, Korea (29 US Delegates, 3 Team Leaders)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2011 – Stellenbosch, South Africa (24 US Delegates, 4 Team Leaders) 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5</a:t>
            </a:r>
            <a:r>
              <a:rPr lang="en-US" sz="2800" baseline="30000" dirty="0" smtClean="0">
                <a:solidFill>
                  <a:srgbClr val="000000"/>
                </a:solidFill>
              </a:rPr>
              <a:t>th</a:t>
            </a:r>
            <a:r>
              <a:rPr lang="en-US" sz="2800" dirty="0" smtClean="0">
                <a:solidFill>
                  <a:srgbClr val="000000"/>
                </a:solidFill>
              </a:rPr>
              <a:t> International Conference on Women in Physics http://icwip2014.wlu.ca/index.php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August 5-8, 2014</a:t>
            </a:r>
          </a:p>
          <a:p>
            <a:r>
              <a:rPr lang="en-US" sz="2400" dirty="0" err="1" smtClean="0">
                <a:solidFill>
                  <a:srgbClr val="000000"/>
                </a:solidFill>
              </a:rPr>
              <a:t>Wilfrid</a:t>
            </a:r>
            <a:r>
              <a:rPr lang="en-US" sz="2400" dirty="0" smtClean="0">
                <a:solidFill>
                  <a:srgbClr val="000000"/>
                </a:solidFill>
              </a:rPr>
              <a:t> Laurier University, Waterloo, Canada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Features: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Plenary Talks (including Melissa Franklin, Harvard)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Workshops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Poster presentations (country posters, participant research posters)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Outreach sponsored by Perimeter Institute and Laurier Center for Women in Science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Networking and social activities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5486400"/>
            <a:ext cx="2681733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375" y="0"/>
            <a:ext cx="3645625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6019800"/>
            <a:ext cx="1850145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Special Outreach Activity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“My STEM Story”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315200" cy="36576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“We invite you to share  a story  that reflects your life in physics.”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Conveys an experience or perspective that has shaped the scientist and person you have become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Shared via unique and engaging compilation during the conference and on a website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Sponsored by Perimeter Institute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General Information about Conference Participants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43200"/>
            <a:ext cx="7315200" cy="33528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Number of Countries: 49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From most continents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Ranging from Albania to Zambia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Number of Participants: 215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Mostly women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Some challenges with visas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Proceedings of the ICWIP-2014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7924800" cy="4572000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Plenary </a:t>
            </a:r>
            <a:r>
              <a:rPr lang="en-US" sz="2400" smtClean="0">
                <a:solidFill>
                  <a:srgbClr val="000000"/>
                </a:solidFill>
              </a:rPr>
              <a:t>Sessions Papers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Summaries of Workshops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Country Papers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48 submitted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Scientific Papers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34 submitted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Peer review process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Topics: nuclear, elementary particle, condensed matter, electromagnetism, geophysics, physics education and women in physics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Expected publication: late spring 2015 (open access)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Collaborative Process to Determine Team Leaders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AAPT, APS, AIP, and SPS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Team Leaders: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Anne Cox, Eckerd College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Elaine </a:t>
            </a:r>
            <a:r>
              <a:rPr lang="en-US" sz="2000" dirty="0" err="1" smtClean="0">
                <a:solidFill>
                  <a:srgbClr val="000000"/>
                </a:solidFill>
              </a:rPr>
              <a:t>Lalanne</a:t>
            </a:r>
            <a:r>
              <a:rPr lang="en-US" sz="2000" dirty="0" smtClean="0">
                <a:solidFill>
                  <a:srgbClr val="000000"/>
                </a:solidFill>
              </a:rPr>
              <a:t>, NAVAIR (US Naval Air Systems Command)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Susan </a:t>
            </a:r>
            <a:r>
              <a:rPr lang="en-US" sz="2000" dirty="0" err="1" smtClean="0">
                <a:solidFill>
                  <a:srgbClr val="000000"/>
                </a:solidFill>
              </a:rPr>
              <a:t>Seestrom</a:t>
            </a:r>
            <a:r>
              <a:rPr lang="en-US" sz="2000" dirty="0" smtClean="0">
                <a:solidFill>
                  <a:srgbClr val="000000"/>
                </a:solidFill>
              </a:rPr>
              <a:t>, Los Alamos National Lab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Sherry </a:t>
            </a:r>
            <a:r>
              <a:rPr lang="en-US" sz="2000" dirty="0" err="1" smtClean="0">
                <a:solidFill>
                  <a:srgbClr val="000000"/>
                </a:solidFill>
              </a:rPr>
              <a:t>Yennello</a:t>
            </a:r>
            <a:r>
              <a:rPr lang="en-US" sz="2000" dirty="0" smtClean="0">
                <a:solidFill>
                  <a:srgbClr val="000000"/>
                </a:solidFill>
              </a:rPr>
              <a:t>, Texas A&amp;M University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Beth Cunningham, AAPT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/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5562600"/>
            <a:ext cx="114300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715000"/>
            <a:ext cx="2286000" cy="95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5486400"/>
            <a:ext cx="2987040" cy="1244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5638800"/>
            <a:ext cx="1205948" cy="1109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US Delegation to 5ICWIP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http://</a:t>
            </a:r>
            <a:r>
              <a:rPr lang="en-US" dirty="0" err="1" smtClean="0">
                <a:solidFill>
                  <a:srgbClr val="000000"/>
                </a:solidFill>
              </a:rPr>
              <a:t>www.uswip.org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620000" cy="4267200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11 travelers (including 5 Team Leaders):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2 students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2 national lab and government facility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6 college/university faculty (from liberal art to research university)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1 physics professional society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8 non-travelers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Applicants invited to be on the delegation as non-travelers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Additional US representatives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AIP (evaluator), SPS (video project), AAPT (proceedings assistance)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2801</TotalTime>
  <Words>1220</Words>
  <Application>Microsoft Macintosh PowerPoint</Application>
  <PresentationFormat>On-screen Show (4:3)</PresentationFormat>
  <Paragraphs>159</Paragraphs>
  <Slides>23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Report on the 5th IUPAP International Conference on Women in Physics</vt:lpstr>
      <vt:lpstr>Overview</vt:lpstr>
      <vt:lpstr>History of International Conference on Women in Physics</vt:lpstr>
      <vt:lpstr>5th International Conference on Women in Physics http://icwip2014.wlu.ca/index.php</vt:lpstr>
      <vt:lpstr>Special Outreach Activity “My STEM Story”</vt:lpstr>
      <vt:lpstr>General Information about Conference Participants</vt:lpstr>
      <vt:lpstr>Proceedings of the ICWIP-2014</vt:lpstr>
      <vt:lpstr>Collaborative Process to Determine Team Leaders</vt:lpstr>
      <vt:lpstr>US Delegation to 5ICWIP  http://www.uswip.org</vt:lpstr>
      <vt:lpstr>US Delegation</vt:lpstr>
      <vt:lpstr>US Country Paper and Poster</vt:lpstr>
      <vt:lpstr>US Country Paper and Poster</vt:lpstr>
      <vt:lpstr>US Country Paper and Poster</vt:lpstr>
      <vt:lpstr>US Country Paper and Poster</vt:lpstr>
      <vt:lpstr>US Country Paper and Poster</vt:lpstr>
      <vt:lpstr>US Country Paper and Poster</vt:lpstr>
      <vt:lpstr>US Country Paper and Poster</vt:lpstr>
      <vt:lpstr>US Country Paper and Poster</vt:lpstr>
      <vt:lpstr>US Country Paper and Poster</vt:lpstr>
      <vt:lpstr>Activities of US Delegation</vt:lpstr>
      <vt:lpstr>Questions?</vt:lpstr>
      <vt:lpstr>Team Leader Responsibilities</vt:lpstr>
      <vt:lpstr>NSF Grant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Warren Hein</dc:creator>
  <cp:lastModifiedBy>Beth Cunningham</cp:lastModifiedBy>
  <cp:revision>192</cp:revision>
  <cp:lastPrinted>2014-12-23T14:09:33Z</cp:lastPrinted>
  <dcterms:created xsi:type="dcterms:W3CDTF">2015-01-04T22:41:49Z</dcterms:created>
  <dcterms:modified xsi:type="dcterms:W3CDTF">2015-01-04T22:42:45Z</dcterms:modified>
</cp:coreProperties>
</file>